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4" r:id="rId14"/>
    <p:sldId id="275" r:id="rId15"/>
    <p:sldId id="269" r:id="rId16"/>
    <p:sldId id="270" r:id="rId17"/>
    <p:sldId id="271" r:id="rId18"/>
    <p:sldId id="272" r:id="rId19"/>
    <p:sldId id="273" r:id="rId20"/>
  </p:sldIdLst>
  <p:sldSz cx="12192000" cy="6858000"/>
  <p:notesSz cx="6858000" cy="9144000"/>
  <p:embeddedFontLst>
    <p:embeddedFont>
      <p:font typeface="Arial Narrow" panose="020B060602020203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b+mt430AI0ArATZR25OvIRxGS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64e202f626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164e202f62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64e202f62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64e202f62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6cd117d62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6cd117d62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1" name="Google Shape;2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55727e924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55727e924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55c11afec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155c11afec5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55c11afec5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55c11afec5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55c11afec5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55c11afec5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637f8442ee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1637f8442ee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1637f8442ee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637f8442e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1637f8442e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6cd117d62a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16cd117d62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64e202f626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64e202f62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64e202f62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164e202f6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64e202f626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164e202f626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64e202f62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64e202f62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6"/>
          <p:cNvSpPr txBox="1">
            <a:spLocks noGrp="1"/>
          </p:cNvSpPr>
          <p:nvPr>
            <p:ph type="ctrTitle"/>
          </p:nvPr>
        </p:nvSpPr>
        <p:spPr>
          <a:xfrm>
            <a:off x="1074821" y="2019581"/>
            <a:ext cx="9144000" cy="232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3000"/>
              <a:buFont typeface="Arial Narrow"/>
              <a:buNone/>
              <a:defRPr sz="3000" b="0" i="0">
                <a:solidFill>
                  <a:srgbClr val="C00000"/>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6"/>
          <p:cNvSpPr txBox="1">
            <a:spLocks noGrp="1"/>
          </p:cNvSpPr>
          <p:nvPr>
            <p:ph type="ftr" idx="11"/>
          </p:nvPr>
        </p:nvSpPr>
        <p:spPr>
          <a:xfrm>
            <a:off x="0" y="0"/>
            <a:ext cx="838200" cy="6858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0" name="Google Shape;20;p6"/>
          <p:cNvCxnSpPr/>
          <p:nvPr/>
        </p:nvCxnSpPr>
        <p:spPr>
          <a:xfrm>
            <a:off x="7329714" y="670656"/>
            <a:ext cx="4432226" cy="5750"/>
          </a:xfrm>
          <a:prstGeom prst="straightConnector1">
            <a:avLst/>
          </a:prstGeom>
          <a:noFill/>
          <a:ln w="9525" cap="flat" cmpd="sng">
            <a:solidFill>
              <a:srgbClr val="942092"/>
            </a:solidFill>
            <a:prstDash val="solid"/>
            <a:miter lim="800000"/>
            <a:headEnd type="none" w="sm" len="sm"/>
            <a:tailEnd type="none" w="sm" len="sm"/>
          </a:ln>
        </p:spPr>
      </p:cxnSp>
      <p:sp>
        <p:nvSpPr>
          <p:cNvPr id="21" name="Google Shape;21;p6"/>
          <p:cNvSpPr txBox="1"/>
          <p:nvPr/>
        </p:nvSpPr>
        <p:spPr>
          <a:xfrm>
            <a:off x="7010400" y="362879"/>
            <a:ext cx="4751540"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0" i="0" u="none" strike="noStrike" cap="none">
                <a:solidFill>
                  <a:srgbClr val="7030A0"/>
                </a:solidFill>
                <a:latin typeface="Arial Narrow"/>
                <a:ea typeface="Arial Narrow"/>
                <a:cs typeface="Arial Narrow"/>
                <a:sym typeface="Arial Narrow"/>
              </a:rPr>
              <a:t>Nadimpalli Satyanarayana Raju Institute of Technology (NSRIT)</a:t>
            </a:r>
            <a:endParaRPr/>
          </a:p>
        </p:txBody>
      </p:sp>
      <p:pic>
        <p:nvPicPr>
          <p:cNvPr id="22" name="Google Shape;22;p6" descr="Shape&#10;&#10;Description automatically generated"/>
          <p:cNvPicPr preferRelativeResize="0"/>
          <p:nvPr/>
        </p:nvPicPr>
        <p:blipFill rotWithShape="1">
          <a:blip r:embed="rId2">
            <a:alphaModFix/>
          </a:blip>
          <a:srcRect/>
          <a:stretch/>
        </p:blipFill>
        <p:spPr>
          <a:xfrm>
            <a:off x="0" y="-18000"/>
            <a:ext cx="889000" cy="6893999"/>
          </a:xfrm>
          <a:prstGeom prst="rect">
            <a:avLst/>
          </a:prstGeom>
          <a:noFill/>
          <a:ln>
            <a:noFill/>
          </a:ln>
        </p:spPr>
      </p:pic>
      <p:pic>
        <p:nvPicPr>
          <p:cNvPr id="23" name="Google Shape;23;p6" descr="Nadimpalli Satyanarayana Raju Institute of Technology (NSRIT), Visakhapatnam"/>
          <p:cNvPicPr preferRelativeResize="0"/>
          <p:nvPr/>
        </p:nvPicPr>
        <p:blipFill rotWithShape="1">
          <a:blip r:embed="rId3">
            <a:alphaModFix/>
          </a:blip>
          <a:srcRect/>
          <a:stretch/>
        </p:blipFill>
        <p:spPr>
          <a:xfrm>
            <a:off x="128105" y="6072630"/>
            <a:ext cx="632790" cy="2837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5"/>
          <p:cNvSpPr>
            <a:spLocks noGrp="1"/>
          </p:cNvSpPr>
          <p:nvPr>
            <p:ph type="pic" idx="2"/>
          </p:nvPr>
        </p:nvSpPr>
        <p:spPr>
          <a:xfrm>
            <a:off x="5183188" y="987425"/>
            <a:ext cx="6172200" cy="4873625"/>
          </a:xfrm>
          <a:prstGeom prst="rect">
            <a:avLst/>
          </a:prstGeom>
          <a:noFill/>
          <a:ln>
            <a:noFill/>
          </a:ln>
        </p:spPr>
      </p:sp>
      <p:sp>
        <p:nvSpPr>
          <p:cNvPr id="80" name="Google Shape;80;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4"/>
        <p:cNvGrpSpPr/>
        <p:nvPr/>
      </p:nvGrpSpPr>
      <p:grpSpPr>
        <a:xfrm>
          <a:off x="0" y="0"/>
          <a:ext cx="0" cy="0"/>
          <a:chOff x="0" y="0"/>
          <a:chExt cx="0" cy="0"/>
        </a:xfrm>
      </p:grpSpPr>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
          <p:cNvSpPr txBox="1">
            <a:spLocks noGrp="1"/>
          </p:cNvSpPr>
          <p:nvPr>
            <p:ph type="ftr" idx="11"/>
          </p:nvPr>
        </p:nvSpPr>
        <p:spPr>
          <a:xfrm>
            <a:off x="0" y="1"/>
            <a:ext cx="1020417" cy="6858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7"/>
          <p:cNvCxnSpPr/>
          <p:nvPr/>
        </p:nvCxnSpPr>
        <p:spPr>
          <a:xfrm>
            <a:off x="7329714" y="670656"/>
            <a:ext cx="4432226" cy="5750"/>
          </a:xfrm>
          <a:prstGeom prst="straightConnector1">
            <a:avLst/>
          </a:prstGeom>
          <a:noFill/>
          <a:ln w="9525" cap="flat" cmpd="sng">
            <a:solidFill>
              <a:srgbClr val="942092"/>
            </a:solidFill>
            <a:prstDash val="solid"/>
            <a:miter lim="800000"/>
            <a:headEnd type="none" w="sm" len="sm"/>
            <a:tailEnd type="none" w="sm" len="sm"/>
          </a:ln>
        </p:spPr>
      </p:cxnSp>
      <p:sp>
        <p:nvSpPr>
          <p:cNvPr id="29" name="Google Shape;29;p7"/>
          <p:cNvSpPr txBox="1"/>
          <p:nvPr/>
        </p:nvSpPr>
        <p:spPr>
          <a:xfrm>
            <a:off x="7010400" y="362879"/>
            <a:ext cx="4751540"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0" i="0" u="none" strike="noStrike" cap="none">
                <a:solidFill>
                  <a:srgbClr val="7030A0"/>
                </a:solidFill>
                <a:latin typeface="Arial Narrow"/>
                <a:ea typeface="Arial Narrow"/>
                <a:cs typeface="Arial Narrow"/>
                <a:sym typeface="Arial Narrow"/>
              </a:rPr>
              <a:t>Nadimpalli Satyanarayana Raju Institute of Technology (NSRIT)</a:t>
            </a:r>
            <a:endParaRPr/>
          </a:p>
        </p:txBody>
      </p:sp>
      <p:grpSp>
        <p:nvGrpSpPr>
          <p:cNvPr id="30" name="Google Shape;30;p7"/>
          <p:cNvGrpSpPr/>
          <p:nvPr/>
        </p:nvGrpSpPr>
        <p:grpSpPr>
          <a:xfrm>
            <a:off x="0" y="-18000"/>
            <a:ext cx="889000" cy="6893999"/>
            <a:chOff x="5395029" y="-307931"/>
            <a:chExt cx="889000" cy="6858000"/>
          </a:xfrm>
        </p:grpSpPr>
        <p:pic>
          <p:nvPicPr>
            <p:cNvPr id="31" name="Google Shape;31;p7" descr="Shape&#10;&#10;Description automatically generated"/>
            <p:cNvPicPr preferRelativeResize="0"/>
            <p:nvPr/>
          </p:nvPicPr>
          <p:blipFill rotWithShape="1">
            <a:blip r:embed="rId2">
              <a:alphaModFix/>
            </a:blip>
            <a:srcRect/>
            <a:stretch/>
          </p:blipFill>
          <p:spPr>
            <a:xfrm>
              <a:off x="5395029" y="-307931"/>
              <a:ext cx="889000" cy="6858000"/>
            </a:xfrm>
            <a:prstGeom prst="rect">
              <a:avLst/>
            </a:prstGeom>
            <a:noFill/>
            <a:ln>
              <a:noFill/>
            </a:ln>
          </p:spPr>
        </p:pic>
        <p:pic>
          <p:nvPicPr>
            <p:cNvPr id="32" name="Google Shape;32;p7" descr="Nadimpalli Satyanarayana Raju Institute of Technology (NSRIT), Visakhapatnam"/>
            <p:cNvPicPr preferRelativeResize="0"/>
            <p:nvPr/>
          </p:nvPicPr>
          <p:blipFill rotWithShape="1">
            <a:blip r:embed="rId3">
              <a:alphaModFix/>
            </a:blip>
            <a:srcRect/>
            <a:stretch/>
          </p:blipFill>
          <p:spPr>
            <a:xfrm>
              <a:off x="5523134" y="5750895"/>
              <a:ext cx="632790" cy="282238"/>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ctrTitle"/>
          </p:nvPr>
        </p:nvSpPr>
        <p:spPr>
          <a:xfrm>
            <a:off x="1074820" y="2019581"/>
            <a:ext cx="10018295" cy="232713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89361"/>
              <a:buFont typeface="Arial Narrow"/>
              <a:buNone/>
            </a:pPr>
            <a:r>
              <a:rPr lang="en-US" sz="3133" dirty="0"/>
              <a:t>Title:         </a:t>
            </a:r>
            <a:r>
              <a:rPr lang="en-US" sz="3133" u="sng" dirty="0"/>
              <a:t>TRAINING AND PLACEMENT OFFICE SOFTWARE </a:t>
            </a:r>
            <a:endParaRPr sz="3133" u="sng" dirty="0"/>
          </a:p>
          <a:p>
            <a:pPr marL="0" lvl="0" indent="457200" algn="ctr" rtl="0">
              <a:lnSpc>
                <a:spcPct val="90000"/>
              </a:lnSpc>
              <a:spcBef>
                <a:spcPts val="0"/>
              </a:spcBef>
              <a:spcAft>
                <a:spcPts val="0"/>
              </a:spcAft>
              <a:buClr>
                <a:srgbClr val="C00000"/>
              </a:buClr>
              <a:buSzPct val="89361"/>
              <a:buFont typeface="Arial Narrow"/>
              <a:buNone/>
            </a:pPr>
            <a:r>
              <a:rPr lang="en-US" sz="3133" dirty="0"/>
              <a:t>            </a:t>
            </a:r>
            <a:endParaRPr sz="2800" dirty="0"/>
          </a:p>
          <a:p>
            <a:pPr marL="0" lvl="0" indent="457200" algn="l" rtl="0">
              <a:lnSpc>
                <a:spcPct val="90000"/>
              </a:lnSpc>
              <a:spcBef>
                <a:spcPts val="0"/>
              </a:spcBef>
              <a:spcAft>
                <a:spcPts val="0"/>
              </a:spcAft>
              <a:buClr>
                <a:srgbClr val="C00000"/>
              </a:buClr>
              <a:buSzPct val="84000"/>
              <a:buFont typeface="Arial Narrow"/>
              <a:buNone/>
            </a:pPr>
            <a:br>
              <a:rPr lang="en-US" sz="3333" dirty="0"/>
            </a:br>
            <a:r>
              <a:rPr lang="en-US" sz="2733" dirty="0">
                <a:solidFill>
                  <a:srgbClr val="0432FF"/>
                </a:solidFill>
              </a:rPr>
              <a:t>Team Members:     Sudheer Kumar Seera(19NU1A05A1)</a:t>
            </a:r>
            <a:endParaRPr sz="2733" dirty="0">
              <a:solidFill>
                <a:srgbClr val="0432FF"/>
              </a:solidFill>
            </a:endParaRPr>
          </a:p>
          <a:p>
            <a:pPr marL="0" lvl="0" indent="0" algn="l" rtl="0">
              <a:lnSpc>
                <a:spcPct val="90000"/>
              </a:lnSpc>
              <a:spcBef>
                <a:spcPts val="0"/>
              </a:spcBef>
              <a:spcAft>
                <a:spcPts val="0"/>
              </a:spcAft>
              <a:buClr>
                <a:srgbClr val="C00000"/>
              </a:buClr>
              <a:buSzPct val="102439"/>
              <a:buFont typeface="Arial Narrow"/>
              <a:buNone/>
            </a:pPr>
            <a:r>
              <a:rPr lang="en-US" sz="2733" dirty="0">
                <a:solidFill>
                  <a:srgbClr val="0432FF"/>
                </a:solidFill>
              </a:rPr>
              <a:t>                               Ch. Bhargav(19NU1A0519)</a:t>
            </a:r>
            <a:endParaRPr sz="2733" dirty="0">
              <a:solidFill>
                <a:srgbClr val="0432FF"/>
              </a:solidFill>
            </a:endParaRPr>
          </a:p>
          <a:p>
            <a:pPr marL="0" lvl="0" indent="0" algn="l" rtl="0">
              <a:lnSpc>
                <a:spcPct val="90000"/>
              </a:lnSpc>
              <a:spcBef>
                <a:spcPts val="0"/>
              </a:spcBef>
              <a:spcAft>
                <a:spcPts val="0"/>
              </a:spcAft>
              <a:buClr>
                <a:srgbClr val="C00000"/>
              </a:buClr>
              <a:buSzPct val="102439"/>
              <a:buFont typeface="Arial Narrow"/>
              <a:buNone/>
            </a:pPr>
            <a:r>
              <a:rPr lang="en-US" sz="2733" dirty="0">
                <a:solidFill>
                  <a:srgbClr val="0432FF"/>
                </a:solidFill>
              </a:rPr>
              <a:t>                               P. Chandra Kiran(19NU1A0588)</a:t>
            </a:r>
            <a:br>
              <a:rPr lang="en-US" sz="2733" dirty="0">
                <a:solidFill>
                  <a:srgbClr val="0432FF"/>
                </a:solidFill>
              </a:rPr>
            </a:br>
            <a:r>
              <a:rPr lang="en-US" sz="2733" dirty="0">
                <a:solidFill>
                  <a:srgbClr val="0432FF"/>
                </a:solidFill>
              </a:rPr>
              <a:t>                               Gayathri Suresh(19NU1A0527)</a:t>
            </a:r>
            <a:endParaRPr sz="2733" dirty="0">
              <a:solidFill>
                <a:srgbClr val="0432FF"/>
              </a:solidFill>
            </a:endParaRPr>
          </a:p>
          <a:p>
            <a:pPr marL="0" lvl="0" indent="0" algn="l" rtl="0">
              <a:lnSpc>
                <a:spcPct val="90000"/>
              </a:lnSpc>
              <a:spcBef>
                <a:spcPts val="0"/>
              </a:spcBef>
              <a:spcAft>
                <a:spcPts val="0"/>
              </a:spcAft>
              <a:buClr>
                <a:srgbClr val="C00000"/>
              </a:buClr>
              <a:buSzPct val="102439"/>
              <a:buFont typeface="Arial Narrow"/>
              <a:buNone/>
            </a:pPr>
            <a:r>
              <a:rPr lang="en-US" sz="2733" dirty="0">
                <a:solidFill>
                  <a:srgbClr val="0432FF"/>
                </a:solidFill>
              </a:rPr>
              <a:t>		      Vyjayanthi Jenna(19NU1A0537)</a:t>
            </a:r>
            <a:endParaRPr sz="2733" dirty="0">
              <a:solidFill>
                <a:srgbClr val="0432FF"/>
              </a:solidFill>
            </a:endParaRPr>
          </a:p>
          <a:p>
            <a:pPr marL="0" lvl="0" indent="0" algn="l" rtl="0">
              <a:lnSpc>
                <a:spcPct val="90000"/>
              </a:lnSpc>
              <a:spcBef>
                <a:spcPts val="0"/>
              </a:spcBef>
              <a:spcAft>
                <a:spcPts val="0"/>
              </a:spcAft>
              <a:buClr>
                <a:srgbClr val="C00000"/>
              </a:buClr>
              <a:buSzPct val="102439"/>
              <a:buFont typeface="Arial Narrow"/>
              <a:buNone/>
            </a:pPr>
            <a:endParaRPr sz="2733" dirty="0">
              <a:solidFill>
                <a:srgbClr val="0432FF"/>
              </a:solidFill>
            </a:endParaRPr>
          </a:p>
          <a:p>
            <a:pPr marL="0" lvl="0" indent="0" algn="l" rtl="0">
              <a:lnSpc>
                <a:spcPct val="90000"/>
              </a:lnSpc>
              <a:spcBef>
                <a:spcPts val="0"/>
              </a:spcBef>
              <a:spcAft>
                <a:spcPts val="0"/>
              </a:spcAft>
              <a:buClr>
                <a:srgbClr val="C00000"/>
              </a:buClr>
              <a:buSzPct val="102439"/>
              <a:buFont typeface="Arial Narrow"/>
              <a:buNone/>
            </a:pPr>
            <a:r>
              <a:rPr lang="en-US" sz="2733" dirty="0">
                <a:solidFill>
                  <a:srgbClr val="0432FF"/>
                </a:solidFill>
              </a:rPr>
              <a:t>Department: 		  CSE</a:t>
            </a:r>
            <a:endParaRPr sz="3333" dirty="0"/>
          </a:p>
        </p:txBody>
      </p:sp>
      <p:sp>
        <p:nvSpPr>
          <p:cNvPr id="102" name="Google Shape;10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64e202f626_0_20"/>
          <p:cNvSpPr txBox="1"/>
          <p:nvPr/>
        </p:nvSpPr>
        <p:spPr>
          <a:xfrm>
            <a:off x="1219700" y="869900"/>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70" name="Google Shape;170;g164e202f626_0_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71" name="Google Shape;171;g164e202f626_0_20"/>
          <p:cNvPicPr preferRelativeResize="0"/>
          <p:nvPr/>
        </p:nvPicPr>
        <p:blipFill>
          <a:blip r:embed="rId3">
            <a:alphaModFix/>
          </a:blip>
          <a:stretch>
            <a:fillRect/>
          </a:stretch>
        </p:blipFill>
        <p:spPr>
          <a:xfrm>
            <a:off x="1835875" y="1146800"/>
            <a:ext cx="9615896" cy="5057151"/>
          </a:xfrm>
          <a:prstGeom prst="rect">
            <a:avLst/>
          </a:prstGeom>
          <a:noFill/>
          <a:ln>
            <a:noFill/>
          </a:ln>
        </p:spPr>
      </p:pic>
      <p:sp>
        <p:nvSpPr>
          <p:cNvPr id="172" name="Google Shape;172;g164e202f626_0_20"/>
          <p:cNvSpPr txBox="1"/>
          <p:nvPr/>
        </p:nvSpPr>
        <p:spPr>
          <a:xfrm>
            <a:off x="1748787" y="300499"/>
            <a:ext cx="10040441"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PLACEMENT DRIVE LOG PAGE</a:t>
            </a:r>
          </a:p>
          <a:p>
            <a:pPr marL="0" lvl="0" indent="0" algn="l" rtl="0">
              <a:spcBef>
                <a:spcPts val="0"/>
              </a:spcBef>
              <a:spcAft>
                <a:spcPts val="0"/>
              </a:spcAft>
              <a:buNone/>
            </a:pPr>
            <a:endParaRPr sz="2500" dirty="0">
              <a:solidFill>
                <a:srgbClr val="942092"/>
              </a:solidFill>
              <a:latin typeface="Arial Narrow"/>
              <a:ea typeface="Arial Narrow"/>
              <a:cs typeface="Arial Narrow"/>
              <a:sym typeface="Arial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64e202f626_0_30"/>
          <p:cNvSpPr txBox="1"/>
          <p:nvPr/>
        </p:nvSpPr>
        <p:spPr>
          <a:xfrm>
            <a:off x="1219700" y="869900"/>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86" name="Google Shape;186;g164e202f626_0_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87" name="Google Shape;187;g164e202f626_0_30"/>
          <p:cNvPicPr preferRelativeResize="0"/>
          <p:nvPr/>
        </p:nvPicPr>
        <p:blipFill>
          <a:blip r:embed="rId3">
            <a:alphaModFix/>
          </a:blip>
          <a:stretch>
            <a:fillRect/>
          </a:stretch>
        </p:blipFill>
        <p:spPr>
          <a:xfrm>
            <a:off x="1737904" y="1146800"/>
            <a:ext cx="9986010" cy="5057151"/>
          </a:xfrm>
          <a:prstGeom prst="rect">
            <a:avLst/>
          </a:prstGeom>
          <a:noFill/>
          <a:ln>
            <a:noFill/>
          </a:ln>
        </p:spPr>
      </p:pic>
      <p:sp>
        <p:nvSpPr>
          <p:cNvPr id="188" name="Google Shape;188;g164e202f626_0_30"/>
          <p:cNvSpPr txBox="1"/>
          <p:nvPr/>
        </p:nvSpPr>
        <p:spPr>
          <a:xfrm>
            <a:off x="1737903" y="271643"/>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STUDENT DATA PAGE</a:t>
            </a:r>
            <a:endParaRPr sz="2500" dirty="0">
              <a:solidFill>
                <a:srgbClr val="942092"/>
              </a:solidFill>
              <a:latin typeface="Arial Narrow"/>
              <a:ea typeface="Arial Narrow"/>
              <a:cs typeface="Arial Narrow"/>
              <a:sym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6cd117d62a_0_6"/>
          <p:cNvSpPr txBox="1"/>
          <p:nvPr/>
        </p:nvSpPr>
        <p:spPr>
          <a:xfrm>
            <a:off x="1219700" y="869900"/>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94" name="Google Shape;194;g16cd117d62a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95" name="Google Shape;195;g16cd117d62a_0_6"/>
          <p:cNvPicPr preferRelativeResize="0"/>
          <p:nvPr/>
        </p:nvPicPr>
        <p:blipFill>
          <a:blip r:embed="rId3">
            <a:alphaModFix/>
          </a:blip>
          <a:stretch>
            <a:fillRect/>
          </a:stretch>
        </p:blipFill>
        <p:spPr>
          <a:xfrm>
            <a:off x="1835875" y="1790375"/>
            <a:ext cx="9292200" cy="4413576"/>
          </a:xfrm>
          <a:prstGeom prst="rect">
            <a:avLst/>
          </a:prstGeom>
          <a:noFill/>
          <a:ln>
            <a:noFill/>
          </a:ln>
        </p:spPr>
      </p:pic>
      <p:sp>
        <p:nvSpPr>
          <p:cNvPr id="196" name="Google Shape;196;g16cd117d62a_0_6"/>
          <p:cNvSpPr txBox="1"/>
          <p:nvPr/>
        </p:nvSpPr>
        <p:spPr>
          <a:xfrm>
            <a:off x="1729675" y="300498"/>
            <a:ext cx="5689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STUDENT DATA UPDATE PAGE</a:t>
            </a:r>
            <a:endParaRPr sz="2500" dirty="0">
              <a:solidFill>
                <a:srgbClr val="942092"/>
              </a:solidFill>
              <a:latin typeface="Arial Narrow"/>
              <a:ea typeface="Arial Narrow"/>
              <a:cs typeface="Arial Narrow"/>
              <a:sym typeface="Arial Narrow"/>
            </a:endParaRPr>
          </a:p>
        </p:txBody>
      </p:sp>
      <p:pic>
        <p:nvPicPr>
          <p:cNvPr id="197" name="Google Shape;197;g16cd117d62a_0_6"/>
          <p:cNvPicPr preferRelativeResize="0"/>
          <p:nvPr/>
        </p:nvPicPr>
        <p:blipFill>
          <a:blip r:embed="rId4">
            <a:alphaModFix/>
          </a:blip>
          <a:stretch>
            <a:fillRect/>
          </a:stretch>
        </p:blipFill>
        <p:spPr>
          <a:xfrm>
            <a:off x="1729675" y="1299199"/>
            <a:ext cx="9498024" cy="490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E541FC-A3AE-89E2-277B-569BE42D54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Box 3">
            <a:extLst>
              <a:ext uri="{FF2B5EF4-FFF2-40B4-BE49-F238E27FC236}">
                <a16:creationId xmlns:a16="http://schemas.microsoft.com/office/drawing/2014/main" id="{231D59E3-0A8D-68F8-A35A-E27EFB34DCA5}"/>
              </a:ext>
            </a:extLst>
          </p:cNvPr>
          <p:cNvSpPr txBox="1"/>
          <p:nvPr/>
        </p:nvSpPr>
        <p:spPr>
          <a:xfrm>
            <a:off x="1306285" y="248883"/>
            <a:ext cx="10189029" cy="1200329"/>
          </a:xfrm>
          <a:prstGeom prst="rect">
            <a:avLst/>
          </a:prstGeom>
          <a:noFill/>
        </p:spPr>
        <p:txBody>
          <a:bodyPr wrap="square">
            <a:spAutoFit/>
          </a:bodyPr>
          <a:lstStyle/>
          <a:p>
            <a:pPr marL="0" lvl="0" indent="0" algn="l" rtl="0">
              <a:spcBef>
                <a:spcPts val="0"/>
              </a:spcBef>
              <a:spcAft>
                <a:spcPts val="0"/>
              </a:spcAft>
              <a:buNone/>
            </a:pPr>
            <a:r>
              <a:rPr lang="en-US" sz="2400" dirty="0">
                <a:solidFill>
                  <a:srgbClr val="942092"/>
                </a:solidFill>
                <a:latin typeface="Arial Narrow"/>
                <a:ea typeface="Arial Narrow"/>
                <a:cs typeface="Arial Narrow"/>
                <a:sym typeface="Arial Narrow"/>
              </a:rPr>
              <a:t>LIST OF COMPANIES VISITED PAGE</a:t>
            </a:r>
          </a:p>
          <a:p>
            <a:pPr marL="0" lvl="0" indent="0" algn="l" rtl="0">
              <a:spcBef>
                <a:spcPts val="0"/>
              </a:spcBef>
              <a:spcAft>
                <a:spcPts val="0"/>
              </a:spcAft>
              <a:buNone/>
            </a:pPr>
            <a:r>
              <a:rPr lang="en-US" sz="2400" dirty="0">
                <a:solidFill>
                  <a:srgbClr val="942092"/>
                </a:solidFill>
                <a:latin typeface="Arial Narrow"/>
                <a:ea typeface="Arial Narrow"/>
                <a:cs typeface="Arial Narrow"/>
                <a:sym typeface="Arial Narrow"/>
              </a:rPr>
              <a:t>This Page displays the list of companies visited for the drives along with the student details separately.</a:t>
            </a:r>
          </a:p>
        </p:txBody>
      </p:sp>
      <p:pic>
        <p:nvPicPr>
          <p:cNvPr id="6" name="Picture 5">
            <a:extLst>
              <a:ext uri="{FF2B5EF4-FFF2-40B4-BE49-F238E27FC236}">
                <a16:creationId xmlns:a16="http://schemas.microsoft.com/office/drawing/2014/main" id="{7990D7AA-D25B-A32D-898F-B028D569B513}"/>
              </a:ext>
            </a:extLst>
          </p:cNvPr>
          <p:cNvPicPr>
            <a:picLocks noChangeAspect="1"/>
          </p:cNvPicPr>
          <p:nvPr/>
        </p:nvPicPr>
        <p:blipFill>
          <a:blip r:embed="rId2"/>
          <a:stretch>
            <a:fillRect/>
          </a:stretch>
        </p:blipFill>
        <p:spPr>
          <a:xfrm>
            <a:off x="1404256" y="1475266"/>
            <a:ext cx="10091058" cy="4855029"/>
          </a:xfrm>
          <a:prstGeom prst="rect">
            <a:avLst/>
          </a:prstGeom>
        </p:spPr>
      </p:pic>
    </p:spTree>
    <p:extLst>
      <p:ext uri="{BB962C8B-B14F-4D97-AF65-F5344CB8AC3E}">
        <p14:creationId xmlns:p14="http://schemas.microsoft.com/office/powerpoint/2010/main" val="901190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1A887-07BD-1F51-D474-9478382FCB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TextBox 5">
            <a:extLst>
              <a:ext uri="{FF2B5EF4-FFF2-40B4-BE49-F238E27FC236}">
                <a16:creationId xmlns:a16="http://schemas.microsoft.com/office/drawing/2014/main" id="{A63040D2-2242-9AA0-A31F-78C8B50E990F}"/>
              </a:ext>
            </a:extLst>
          </p:cNvPr>
          <p:cNvSpPr txBox="1"/>
          <p:nvPr/>
        </p:nvSpPr>
        <p:spPr>
          <a:xfrm>
            <a:off x="1066800" y="345442"/>
            <a:ext cx="10559143" cy="1200329"/>
          </a:xfrm>
          <a:prstGeom prst="rect">
            <a:avLst/>
          </a:prstGeom>
          <a:noFill/>
        </p:spPr>
        <p:txBody>
          <a:bodyPr wrap="square">
            <a:spAutoFit/>
          </a:bodyPr>
          <a:lstStyle/>
          <a:p>
            <a:pPr marL="0" lvl="0" indent="0" algn="l" rtl="0">
              <a:spcBef>
                <a:spcPts val="0"/>
              </a:spcBef>
              <a:spcAft>
                <a:spcPts val="0"/>
              </a:spcAft>
              <a:buNone/>
            </a:pPr>
            <a:r>
              <a:rPr lang="en-US" sz="2400" dirty="0">
                <a:solidFill>
                  <a:srgbClr val="942092"/>
                </a:solidFill>
                <a:latin typeface="Arial Narrow"/>
                <a:ea typeface="Arial Narrow"/>
                <a:cs typeface="Arial Narrow"/>
                <a:sym typeface="Arial Narrow"/>
              </a:rPr>
              <a:t>LIST OF COMPANIES VISITED PAGE</a:t>
            </a:r>
          </a:p>
          <a:p>
            <a:pPr marL="0" lvl="0" indent="0" algn="l" rtl="0">
              <a:spcBef>
                <a:spcPts val="0"/>
              </a:spcBef>
              <a:spcAft>
                <a:spcPts val="0"/>
              </a:spcAft>
              <a:buNone/>
            </a:pPr>
            <a:r>
              <a:rPr lang="en-US" sz="2400" dirty="0">
                <a:solidFill>
                  <a:srgbClr val="942092"/>
                </a:solidFill>
                <a:latin typeface="Arial Narrow"/>
                <a:ea typeface="Arial Narrow"/>
                <a:cs typeface="Arial Narrow"/>
                <a:sym typeface="Arial Narrow"/>
              </a:rPr>
              <a:t>This Page displays the list of companies visited for the drives along with the student details separately.</a:t>
            </a:r>
          </a:p>
        </p:txBody>
      </p:sp>
      <p:pic>
        <p:nvPicPr>
          <p:cNvPr id="8" name="Picture 7">
            <a:extLst>
              <a:ext uri="{FF2B5EF4-FFF2-40B4-BE49-F238E27FC236}">
                <a16:creationId xmlns:a16="http://schemas.microsoft.com/office/drawing/2014/main" id="{92529FD0-5177-7E62-3F3C-DDBC87FE888D}"/>
              </a:ext>
            </a:extLst>
          </p:cNvPr>
          <p:cNvPicPr>
            <a:picLocks noChangeAspect="1"/>
          </p:cNvPicPr>
          <p:nvPr/>
        </p:nvPicPr>
        <p:blipFill>
          <a:blip r:embed="rId2"/>
          <a:stretch>
            <a:fillRect/>
          </a:stretch>
        </p:blipFill>
        <p:spPr>
          <a:xfrm>
            <a:off x="925286" y="1545771"/>
            <a:ext cx="11247976" cy="5175704"/>
          </a:xfrm>
          <a:prstGeom prst="rect">
            <a:avLst/>
          </a:prstGeom>
        </p:spPr>
      </p:pic>
    </p:spTree>
    <p:extLst>
      <p:ext uri="{BB962C8B-B14F-4D97-AF65-F5344CB8AC3E}">
        <p14:creationId xmlns:p14="http://schemas.microsoft.com/office/powerpoint/2010/main" val="312155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
          <p:cNvSpPr txBox="1"/>
          <p:nvPr/>
        </p:nvSpPr>
        <p:spPr>
          <a:xfrm>
            <a:off x="1520875" y="799250"/>
            <a:ext cx="10303800" cy="338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942092"/>
                </a:solidFill>
                <a:latin typeface="Arial Narrow"/>
                <a:ea typeface="Arial Narrow"/>
                <a:cs typeface="Arial Narrow"/>
                <a:sym typeface="Arial Narrow"/>
              </a:rPr>
              <a:t>MERITS OF THE PROPOSED SYSTEM</a:t>
            </a:r>
            <a:endParaRPr sz="2800">
              <a:solidFill>
                <a:srgbClr val="942092"/>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7030A0"/>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7030A0"/>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7030A0"/>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7030A0"/>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7030A0"/>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7030A0"/>
              </a:solidFill>
              <a:latin typeface="Arial Narrow"/>
              <a:ea typeface="Arial Narrow"/>
              <a:cs typeface="Arial Narrow"/>
              <a:sym typeface="Arial Narrow"/>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05" name="Google Shape;205;p2"/>
          <p:cNvSpPr txBox="1"/>
          <p:nvPr/>
        </p:nvSpPr>
        <p:spPr>
          <a:xfrm>
            <a:off x="1621475" y="1430075"/>
            <a:ext cx="8304600" cy="2878200"/>
          </a:xfrm>
          <a:prstGeom prst="rect">
            <a:avLst/>
          </a:prstGeom>
          <a:noFill/>
          <a:ln>
            <a:noFill/>
          </a:ln>
        </p:spPr>
        <p:txBody>
          <a:bodyPr spcFirstLastPara="1" wrap="square" lIns="91425" tIns="91425" rIns="91425" bIns="91425" anchor="t" anchorCtr="0">
            <a:spAutoFit/>
          </a:bodyPr>
          <a:lstStyle/>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Interactive UI </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Single-point data fetching</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Automated computation</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Multi-user access</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Custom notification for eligible students</a:t>
            </a:r>
            <a:endParaRPr sz="3700">
              <a:solidFill>
                <a:srgbClr val="0432FF"/>
              </a:solidFill>
              <a:latin typeface="Arial Narrow"/>
              <a:ea typeface="Arial Narrow"/>
              <a:cs typeface="Arial Narrow"/>
              <a:sym typeface="Arial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
          <p:cNvSpPr txBox="1"/>
          <p:nvPr/>
        </p:nvSpPr>
        <p:spPr>
          <a:xfrm>
            <a:off x="1310300" y="850600"/>
            <a:ext cx="10199400" cy="487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942092"/>
                </a:solidFill>
                <a:latin typeface="Arial Narrow"/>
                <a:ea typeface="Arial Narrow"/>
                <a:cs typeface="Arial Narrow"/>
                <a:sym typeface="Arial Narrow"/>
              </a:rPr>
              <a:t>SOFTWARE REQUIREMENTS</a:t>
            </a:r>
            <a:endParaRPr sz="2800">
              <a:solidFill>
                <a:srgbClr val="942092"/>
              </a:solidFill>
              <a:latin typeface="Arial Narrow"/>
              <a:ea typeface="Arial Narrow"/>
              <a:cs typeface="Arial Narrow"/>
              <a:sym typeface="Arial Narrow"/>
            </a:endParaRPr>
          </a:p>
          <a:p>
            <a:pPr marL="0" marR="0" lvl="0" indent="0" algn="l" rtl="0">
              <a:spcBef>
                <a:spcPts val="0"/>
              </a:spcBef>
              <a:spcAft>
                <a:spcPts val="0"/>
              </a:spcAft>
              <a:buNone/>
            </a:pPr>
            <a:endParaRPr sz="2800">
              <a:solidFill>
                <a:srgbClr val="942092"/>
              </a:solidFill>
              <a:latin typeface="Arial Narrow"/>
              <a:ea typeface="Arial Narrow"/>
              <a:cs typeface="Arial Narrow"/>
              <a:sym typeface="Arial Narrow"/>
            </a:endParaRPr>
          </a:p>
          <a:p>
            <a:pPr marL="457200" marR="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Frontend - HTML, CSS, JavaScript</a:t>
            </a:r>
            <a:endParaRPr sz="2500">
              <a:solidFill>
                <a:srgbClr val="0432FF"/>
              </a:solidFill>
              <a:latin typeface="Arial Narrow"/>
              <a:ea typeface="Arial Narrow"/>
              <a:cs typeface="Arial Narrow"/>
              <a:sym typeface="Arial Narrow"/>
            </a:endParaRPr>
          </a:p>
          <a:p>
            <a:pPr marL="457200" marR="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Backend - Python3</a:t>
            </a:r>
            <a:endParaRPr sz="2500">
              <a:solidFill>
                <a:srgbClr val="0432FF"/>
              </a:solidFill>
              <a:latin typeface="Arial Narrow"/>
              <a:ea typeface="Arial Narrow"/>
              <a:cs typeface="Arial Narrow"/>
              <a:sym typeface="Arial Narrow"/>
            </a:endParaRPr>
          </a:p>
          <a:p>
            <a:pPr marL="457200" marR="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Framework - Flask</a:t>
            </a:r>
            <a:endParaRPr sz="2500">
              <a:solidFill>
                <a:srgbClr val="0432FF"/>
              </a:solidFill>
              <a:latin typeface="Arial Narrow"/>
              <a:ea typeface="Arial Narrow"/>
              <a:cs typeface="Arial Narrow"/>
              <a:sym typeface="Arial Narrow"/>
            </a:endParaRPr>
          </a:p>
          <a:p>
            <a:pPr marL="457200" marR="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Libraries - pandas, openpyxl</a:t>
            </a:r>
            <a:endParaRPr sz="2500">
              <a:solidFill>
                <a:srgbClr val="0432FF"/>
              </a:solidFill>
              <a:latin typeface="Arial Narrow"/>
              <a:ea typeface="Arial Narrow"/>
              <a:cs typeface="Arial Narrow"/>
              <a:sym typeface="Arial Narrow"/>
            </a:endParaRPr>
          </a:p>
          <a:p>
            <a:pPr marL="457200" marR="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Database - MySQL, SQLAlchemy</a:t>
            </a:r>
            <a:endParaRPr sz="2500">
              <a:solidFill>
                <a:srgbClr val="0432FF"/>
              </a:solidFill>
              <a:latin typeface="Arial Narrow"/>
              <a:ea typeface="Arial Narrow"/>
              <a:cs typeface="Arial Narrow"/>
              <a:sym typeface="Arial Narrow"/>
            </a:endParaRPr>
          </a:p>
          <a:p>
            <a:pPr marL="457200" lvl="0" indent="-406400" algn="l" rtl="0">
              <a:lnSpc>
                <a:spcPct val="150000"/>
              </a:lnSpc>
              <a:spcBef>
                <a:spcPts val="0"/>
              </a:spcBef>
              <a:spcAft>
                <a:spcPts val="0"/>
              </a:spcAft>
              <a:buClr>
                <a:srgbClr val="0432FF"/>
              </a:buClr>
              <a:buSzPts val="2800"/>
              <a:buFont typeface="Arial Narrow"/>
              <a:buAutoNum type="arabicPeriod"/>
            </a:pPr>
            <a:r>
              <a:rPr lang="en-US" sz="2500">
                <a:solidFill>
                  <a:srgbClr val="0432FF"/>
                </a:solidFill>
                <a:highlight>
                  <a:srgbClr val="FFFFFF"/>
                </a:highlight>
                <a:latin typeface="Arial Narrow"/>
                <a:ea typeface="Arial Narrow"/>
                <a:cs typeface="Arial Narrow"/>
                <a:sym typeface="Arial Narrow"/>
              </a:rPr>
              <a:t>Operating Systems -</a:t>
            </a:r>
            <a:r>
              <a:rPr lang="en-US" sz="2500" b="1">
                <a:solidFill>
                  <a:srgbClr val="0432FF"/>
                </a:solidFill>
                <a:highlight>
                  <a:srgbClr val="FFFFFF"/>
                </a:highlight>
                <a:latin typeface="Arial Narrow"/>
                <a:ea typeface="Arial Narrow"/>
                <a:cs typeface="Arial Narrow"/>
                <a:sym typeface="Arial Narrow"/>
              </a:rPr>
              <a:t> </a:t>
            </a:r>
            <a:r>
              <a:rPr lang="en-US" sz="2500">
                <a:solidFill>
                  <a:srgbClr val="0432FF"/>
                </a:solidFill>
                <a:highlight>
                  <a:srgbClr val="FFFFFF"/>
                </a:highlight>
                <a:latin typeface="Arial Narrow"/>
                <a:ea typeface="Arial Narrow"/>
                <a:cs typeface="Arial Narrow"/>
                <a:sym typeface="Arial Narrow"/>
              </a:rPr>
              <a:t>Windows 7 or 10/Mac OS X 10.11 or higher,64-bit/</a:t>
            </a:r>
            <a:endParaRPr sz="2500">
              <a:solidFill>
                <a:srgbClr val="0432FF"/>
              </a:solidFill>
              <a:highlight>
                <a:srgbClr val="FFFFFF"/>
              </a:highlight>
              <a:latin typeface="Arial Narrow"/>
              <a:ea typeface="Arial Narrow"/>
              <a:cs typeface="Arial Narrow"/>
              <a:sym typeface="Arial Narrow"/>
            </a:endParaRPr>
          </a:p>
          <a:p>
            <a:pPr marL="457200" lvl="0" indent="0" algn="l" rtl="0">
              <a:lnSpc>
                <a:spcPct val="150000"/>
              </a:lnSpc>
              <a:spcBef>
                <a:spcPts val="0"/>
              </a:spcBef>
              <a:spcAft>
                <a:spcPts val="0"/>
              </a:spcAft>
              <a:buNone/>
            </a:pPr>
            <a:r>
              <a:rPr lang="en-US" sz="2500">
                <a:solidFill>
                  <a:srgbClr val="0432FF"/>
                </a:solidFill>
                <a:highlight>
                  <a:srgbClr val="FFFFFF"/>
                </a:highlight>
                <a:latin typeface="Arial Narrow"/>
                <a:ea typeface="Arial Narrow"/>
                <a:cs typeface="Arial Narrow"/>
                <a:sym typeface="Arial Narrow"/>
              </a:rPr>
              <a:t>Linux: RHEL 6/7, 64-bit </a:t>
            </a:r>
            <a:endParaRPr sz="2900">
              <a:solidFill>
                <a:srgbClr val="0432FF"/>
              </a:solidFill>
              <a:latin typeface="Arial Narrow"/>
              <a:ea typeface="Arial Narrow"/>
              <a:cs typeface="Arial Narrow"/>
              <a:sym typeface="Arial Narrow"/>
            </a:endParaRPr>
          </a:p>
        </p:txBody>
      </p:sp>
      <p:sp>
        <p:nvSpPr>
          <p:cNvPr id="211" name="Google Shape;21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55727e9249_0_0"/>
          <p:cNvSpPr txBox="1"/>
          <p:nvPr/>
        </p:nvSpPr>
        <p:spPr>
          <a:xfrm>
            <a:off x="1415325" y="1035600"/>
            <a:ext cx="9938400" cy="2763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a:solidFill>
                  <a:srgbClr val="942092"/>
                </a:solidFill>
                <a:latin typeface="Arial Narrow"/>
                <a:ea typeface="Arial Narrow"/>
                <a:cs typeface="Arial Narrow"/>
                <a:sym typeface="Arial Narrow"/>
              </a:rPr>
              <a:t>HARDWARE REQUIREMENTS</a:t>
            </a:r>
            <a:endParaRPr sz="2800">
              <a:solidFill>
                <a:srgbClr val="942092"/>
              </a:solidFill>
            </a:endParaRPr>
          </a:p>
          <a:p>
            <a:pPr marL="457200" marR="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highlight>
                  <a:srgbClr val="FFFFFF"/>
                </a:highlight>
                <a:latin typeface="Arial Narrow"/>
                <a:ea typeface="Arial Narrow"/>
                <a:cs typeface="Arial Narrow"/>
                <a:sym typeface="Arial Narrow"/>
              </a:rPr>
              <a:t>CPU Architecture -</a:t>
            </a:r>
            <a:r>
              <a:rPr lang="en-US" sz="2500" b="1">
                <a:solidFill>
                  <a:srgbClr val="0432FF"/>
                </a:solidFill>
                <a:highlight>
                  <a:srgbClr val="FFFFFF"/>
                </a:highlight>
                <a:latin typeface="Arial Narrow"/>
                <a:ea typeface="Arial Narrow"/>
                <a:cs typeface="Arial Narrow"/>
                <a:sym typeface="Arial Narrow"/>
              </a:rPr>
              <a:t> </a:t>
            </a:r>
            <a:r>
              <a:rPr lang="en-US" sz="2500">
                <a:solidFill>
                  <a:srgbClr val="0432FF"/>
                </a:solidFill>
                <a:highlight>
                  <a:srgbClr val="FFFFFF"/>
                </a:highlight>
                <a:latin typeface="Arial Narrow"/>
                <a:ea typeface="Arial Narrow"/>
                <a:cs typeface="Arial Narrow"/>
                <a:sym typeface="Arial Narrow"/>
              </a:rPr>
              <a:t>Dual-core Intel Core i5 or similar/Graphics card/x86 64-bit CPU (Intel / AMD architecture)</a:t>
            </a:r>
            <a:endParaRPr sz="2500">
              <a:solidFill>
                <a:srgbClr val="0432FF"/>
              </a:solidFill>
              <a:highlight>
                <a:srgbClr val="FFFFFF"/>
              </a:highlight>
              <a:latin typeface="Arial Narrow"/>
              <a:ea typeface="Arial Narrow"/>
              <a:cs typeface="Arial Narrow"/>
              <a:sym typeface="Arial Narrow"/>
            </a:endParaRPr>
          </a:p>
          <a:p>
            <a:pPr marL="457200" lvl="0" indent="-387350" algn="l" rtl="0">
              <a:lnSpc>
                <a:spcPct val="130000"/>
              </a:lnSpc>
              <a:spcBef>
                <a:spcPts val="0"/>
              </a:spcBef>
              <a:spcAft>
                <a:spcPts val="0"/>
              </a:spcAft>
              <a:buClr>
                <a:srgbClr val="0432FF"/>
              </a:buClr>
              <a:buSzPts val="2500"/>
              <a:buFont typeface="Arial Narrow"/>
              <a:buAutoNum type="arabicPeriod"/>
            </a:pPr>
            <a:r>
              <a:rPr lang="en-US" sz="2500">
                <a:solidFill>
                  <a:srgbClr val="0432FF"/>
                </a:solidFill>
                <a:highlight>
                  <a:srgbClr val="FFFFFF"/>
                </a:highlight>
                <a:latin typeface="Arial Narrow"/>
                <a:ea typeface="Arial Narrow"/>
                <a:cs typeface="Arial Narrow"/>
                <a:sym typeface="Arial Narrow"/>
              </a:rPr>
              <a:t>RAM and free disk space - 4 GB RAM/5 GB free disk space</a:t>
            </a:r>
            <a:endParaRPr sz="2500">
              <a:solidFill>
                <a:srgbClr val="0432FF"/>
              </a:solidFill>
              <a:latin typeface="Arial Narrow"/>
              <a:ea typeface="Arial Narrow"/>
              <a:cs typeface="Arial Narrow"/>
              <a:sym typeface="Arial Narrow"/>
            </a:endParaRPr>
          </a:p>
          <a:p>
            <a:pPr marL="457200" marR="0" lvl="0" indent="0" algn="l" rtl="0">
              <a:lnSpc>
                <a:spcPct val="150000"/>
              </a:lnSpc>
              <a:spcBef>
                <a:spcPts val="0"/>
              </a:spcBef>
              <a:spcAft>
                <a:spcPts val="0"/>
              </a:spcAft>
              <a:buNone/>
            </a:pPr>
            <a:endParaRPr sz="2400">
              <a:solidFill>
                <a:srgbClr val="0432FF"/>
              </a:solidFill>
              <a:latin typeface="Arial Narrow"/>
              <a:ea typeface="Arial Narrow"/>
              <a:cs typeface="Arial Narrow"/>
              <a:sym typeface="Arial Narrow"/>
            </a:endParaRPr>
          </a:p>
        </p:txBody>
      </p:sp>
      <p:sp>
        <p:nvSpPr>
          <p:cNvPr id="217" name="Google Shape;217;g155727e9249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55c11afec5_0_7"/>
          <p:cNvSpPr txBox="1"/>
          <p:nvPr/>
        </p:nvSpPr>
        <p:spPr>
          <a:xfrm>
            <a:off x="1520875" y="1249325"/>
            <a:ext cx="103038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942092"/>
                </a:solidFill>
                <a:latin typeface="Arial Narrow"/>
                <a:ea typeface="Arial Narrow"/>
                <a:cs typeface="Arial Narrow"/>
                <a:sym typeface="Arial Narrow"/>
              </a:rPr>
              <a:t>SOFTWARE DEVELOPMENT MODEL</a:t>
            </a:r>
            <a:endParaRPr>
              <a:solidFill>
                <a:srgbClr val="942092"/>
              </a:solidFill>
            </a:endParaRPr>
          </a:p>
          <a:p>
            <a:pPr marL="0" marR="0" lvl="0" indent="0" algn="l" rtl="0">
              <a:spcBef>
                <a:spcPts val="0"/>
              </a:spcBef>
              <a:spcAft>
                <a:spcPts val="0"/>
              </a:spcAft>
              <a:buNone/>
            </a:pPr>
            <a:endParaRPr sz="180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g155c11afec5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25" name="Google Shape;225;g155c11afec5_0_7"/>
          <p:cNvSpPr txBox="1"/>
          <p:nvPr/>
        </p:nvSpPr>
        <p:spPr>
          <a:xfrm>
            <a:off x="1608175" y="1315775"/>
            <a:ext cx="9482100" cy="1700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400">
              <a:solidFill>
                <a:schemeClr val="dk1"/>
              </a:solidFill>
              <a:latin typeface="Arial Narrow"/>
              <a:ea typeface="Arial Narrow"/>
              <a:cs typeface="Arial Narrow"/>
              <a:sym typeface="Arial Narrow"/>
            </a:endParaRPr>
          </a:p>
          <a:p>
            <a:pPr marL="3429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Extreme Programming (XP) </a:t>
            </a:r>
            <a:endParaRPr sz="2500">
              <a:solidFill>
                <a:srgbClr val="0432FF"/>
              </a:solidFill>
              <a:latin typeface="Arial Narrow"/>
              <a:ea typeface="Arial Narrow"/>
              <a:cs typeface="Arial Narrow"/>
              <a:sym typeface="Arial Narrow"/>
            </a:endParaRPr>
          </a:p>
          <a:p>
            <a:pPr marL="3429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Spiral</a:t>
            </a:r>
            <a:endParaRPr sz="3700">
              <a:solidFill>
                <a:srgbClr val="0432FF"/>
              </a:solidFill>
              <a:latin typeface="Arial Narrow"/>
              <a:ea typeface="Arial Narrow"/>
              <a:cs typeface="Arial Narrow"/>
              <a:sym typeface="Arial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55c11afec5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232" name="Google Shape;232;g155c11afec5_0_30"/>
          <p:cNvSpPr txBox="1"/>
          <p:nvPr/>
        </p:nvSpPr>
        <p:spPr>
          <a:xfrm>
            <a:off x="4073550" y="2674800"/>
            <a:ext cx="5337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200" b="1">
                <a:solidFill>
                  <a:srgbClr val="0432FF"/>
                </a:solidFill>
                <a:latin typeface="Arial Narrow"/>
                <a:ea typeface="Arial Narrow"/>
                <a:cs typeface="Arial Narrow"/>
                <a:sym typeface="Arial Narrow"/>
              </a:rPr>
              <a:t>Thank You</a:t>
            </a:r>
            <a:endParaRPr sz="7200" b="1">
              <a:solidFill>
                <a:srgbClr val="0432FF"/>
              </a:solidFill>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637f8442ee_1_1"/>
          <p:cNvSpPr txBox="1">
            <a:spLocks noGrp="1"/>
          </p:cNvSpPr>
          <p:nvPr>
            <p:ph type="ctrTitle"/>
          </p:nvPr>
        </p:nvSpPr>
        <p:spPr>
          <a:xfrm>
            <a:off x="1515150" y="917050"/>
            <a:ext cx="9577800" cy="4957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Font typeface="Arial"/>
              <a:buNone/>
            </a:pPr>
            <a:endParaRPr sz="3138">
              <a:solidFill>
                <a:srgbClr val="942092"/>
              </a:solidFill>
            </a:endParaRPr>
          </a:p>
          <a:p>
            <a:pPr marL="0" lvl="0" indent="0" algn="l" rtl="0">
              <a:lnSpc>
                <a:spcPct val="100000"/>
              </a:lnSpc>
              <a:spcBef>
                <a:spcPts val="0"/>
              </a:spcBef>
              <a:spcAft>
                <a:spcPts val="0"/>
              </a:spcAft>
              <a:buClr>
                <a:schemeClr val="dk1"/>
              </a:buClr>
              <a:buFont typeface="Arial"/>
              <a:buNone/>
            </a:pPr>
            <a:endParaRPr sz="3138">
              <a:solidFill>
                <a:srgbClr val="942092"/>
              </a:solidFill>
            </a:endParaRPr>
          </a:p>
          <a:p>
            <a:pPr marL="0" lvl="0" indent="0" algn="l" rtl="0">
              <a:lnSpc>
                <a:spcPct val="100000"/>
              </a:lnSpc>
              <a:spcBef>
                <a:spcPts val="0"/>
              </a:spcBef>
              <a:spcAft>
                <a:spcPts val="0"/>
              </a:spcAft>
              <a:buClr>
                <a:schemeClr val="dk1"/>
              </a:buClr>
              <a:buFont typeface="Arial"/>
              <a:buNone/>
            </a:pPr>
            <a:r>
              <a:rPr lang="en-US" sz="3138">
                <a:solidFill>
                  <a:srgbClr val="942092"/>
                </a:solidFill>
              </a:rPr>
              <a:t>PROJECT AIM </a:t>
            </a:r>
            <a:endParaRPr sz="3138" u="sng"/>
          </a:p>
          <a:p>
            <a:pPr marL="0" lvl="0" indent="457200" algn="l" rtl="0">
              <a:lnSpc>
                <a:spcPct val="90000"/>
              </a:lnSpc>
              <a:spcBef>
                <a:spcPts val="0"/>
              </a:spcBef>
              <a:spcAft>
                <a:spcPts val="0"/>
              </a:spcAft>
              <a:buClr>
                <a:srgbClr val="C00000"/>
              </a:buClr>
              <a:buSzPct val="100000"/>
              <a:buFont typeface="Arial Narrow"/>
              <a:buNone/>
            </a:pPr>
            <a:endParaRPr sz="2800"/>
          </a:p>
          <a:p>
            <a:pPr marL="457200" lvl="0" indent="-379412" algn="l" rtl="0">
              <a:lnSpc>
                <a:spcPct val="150000"/>
              </a:lnSpc>
              <a:spcBef>
                <a:spcPts val="0"/>
              </a:spcBef>
              <a:spcAft>
                <a:spcPts val="0"/>
              </a:spcAft>
              <a:buClr>
                <a:srgbClr val="0432FF"/>
              </a:buClr>
              <a:buSzPct val="100000"/>
              <a:buAutoNum type="arabicPeriod"/>
            </a:pPr>
            <a:r>
              <a:rPr lang="en-US" sz="2638">
                <a:solidFill>
                  <a:srgbClr val="0432FF"/>
                </a:solidFill>
              </a:rPr>
              <a:t>To develop a mobile cum web application to track student count based on eligibility criteria</a:t>
            </a:r>
            <a:endParaRPr sz="2638">
              <a:solidFill>
                <a:srgbClr val="0432FF"/>
              </a:solidFill>
            </a:endParaRPr>
          </a:p>
          <a:p>
            <a:pPr marL="457200" lvl="0" indent="-379412" algn="l" rtl="0">
              <a:lnSpc>
                <a:spcPct val="150000"/>
              </a:lnSpc>
              <a:spcBef>
                <a:spcPts val="0"/>
              </a:spcBef>
              <a:spcAft>
                <a:spcPts val="0"/>
              </a:spcAft>
              <a:buClr>
                <a:srgbClr val="0432FF"/>
              </a:buClr>
              <a:buSzPct val="100000"/>
              <a:buAutoNum type="arabicPeriod"/>
            </a:pPr>
            <a:r>
              <a:rPr lang="en-US" sz="2638">
                <a:solidFill>
                  <a:srgbClr val="0432FF"/>
                </a:solidFill>
              </a:rPr>
              <a:t>To upload/update student data based on latest exam results</a:t>
            </a:r>
            <a:endParaRPr sz="2638">
              <a:solidFill>
                <a:srgbClr val="0432FF"/>
              </a:solidFill>
            </a:endParaRPr>
          </a:p>
          <a:p>
            <a:pPr marL="457200" lvl="0" indent="-379412" algn="l" rtl="0">
              <a:lnSpc>
                <a:spcPct val="150000"/>
              </a:lnSpc>
              <a:spcBef>
                <a:spcPts val="0"/>
              </a:spcBef>
              <a:spcAft>
                <a:spcPts val="0"/>
              </a:spcAft>
              <a:buClr>
                <a:srgbClr val="0432FF"/>
              </a:buClr>
              <a:buSzPct val="100000"/>
              <a:buAutoNum type="arabicPeriod"/>
            </a:pPr>
            <a:r>
              <a:rPr lang="en-US" sz="2638">
                <a:solidFill>
                  <a:srgbClr val="0432FF"/>
                </a:solidFill>
              </a:rPr>
              <a:t>To send custom mails to the companies inviting them to conduct drives</a:t>
            </a:r>
            <a:endParaRPr sz="2638">
              <a:solidFill>
                <a:srgbClr val="0432FF"/>
              </a:solidFill>
            </a:endParaRPr>
          </a:p>
          <a:p>
            <a:pPr marL="457200" lvl="0" indent="-379412" algn="l" rtl="0">
              <a:lnSpc>
                <a:spcPct val="150000"/>
              </a:lnSpc>
              <a:spcBef>
                <a:spcPts val="0"/>
              </a:spcBef>
              <a:spcAft>
                <a:spcPts val="0"/>
              </a:spcAft>
              <a:buClr>
                <a:srgbClr val="0432FF"/>
              </a:buClr>
              <a:buSzPct val="100000"/>
              <a:buAutoNum type="arabicPeriod"/>
            </a:pPr>
            <a:r>
              <a:rPr lang="en-US" sz="2638">
                <a:solidFill>
                  <a:srgbClr val="0432FF"/>
                </a:solidFill>
              </a:rPr>
              <a:t>To send custom mails to eligible students notifying about the drive</a:t>
            </a:r>
            <a:endParaRPr sz="2638">
              <a:solidFill>
                <a:srgbClr val="0432FF"/>
              </a:solidFill>
            </a:endParaRPr>
          </a:p>
          <a:p>
            <a:pPr marL="457200" lvl="0" indent="-379412" algn="l" rtl="0">
              <a:lnSpc>
                <a:spcPct val="150000"/>
              </a:lnSpc>
              <a:spcBef>
                <a:spcPts val="0"/>
              </a:spcBef>
              <a:spcAft>
                <a:spcPts val="0"/>
              </a:spcAft>
              <a:buClr>
                <a:srgbClr val="0432FF"/>
              </a:buClr>
              <a:buSzPct val="100000"/>
              <a:buAutoNum type="arabicPeriod"/>
            </a:pPr>
            <a:r>
              <a:rPr lang="en-US" sz="2638">
                <a:solidFill>
                  <a:srgbClr val="0432FF"/>
                </a:solidFill>
              </a:rPr>
              <a:t>To maintain a separate database to store the shortlisted candidates data specific to the company </a:t>
            </a:r>
            <a:endParaRPr sz="2638">
              <a:solidFill>
                <a:srgbClr val="0432FF"/>
              </a:solidFill>
            </a:endParaRPr>
          </a:p>
          <a:p>
            <a:pPr marL="457200" lvl="0" indent="-379412" algn="l" rtl="0">
              <a:lnSpc>
                <a:spcPct val="150000"/>
              </a:lnSpc>
              <a:spcBef>
                <a:spcPts val="0"/>
              </a:spcBef>
              <a:spcAft>
                <a:spcPts val="0"/>
              </a:spcAft>
              <a:buClr>
                <a:srgbClr val="0432FF"/>
              </a:buClr>
              <a:buSzPct val="100000"/>
              <a:buAutoNum type="arabicPeriod"/>
            </a:pPr>
            <a:r>
              <a:rPr lang="en-US" sz="2638">
                <a:solidFill>
                  <a:srgbClr val="0432FF"/>
                </a:solidFill>
              </a:rPr>
              <a:t>To check if the placed candidate can appear for further drives according to company criteria</a:t>
            </a:r>
            <a:endParaRPr sz="2638">
              <a:solidFill>
                <a:srgbClr val="0432FF"/>
              </a:solidFill>
            </a:endParaRPr>
          </a:p>
          <a:p>
            <a:pPr marL="0" lvl="0" indent="0" algn="l" rtl="0">
              <a:lnSpc>
                <a:spcPct val="90000"/>
              </a:lnSpc>
              <a:spcBef>
                <a:spcPts val="0"/>
              </a:spcBef>
              <a:spcAft>
                <a:spcPts val="0"/>
              </a:spcAft>
              <a:buClr>
                <a:srgbClr val="C00000"/>
              </a:buClr>
              <a:buSzPct val="116666"/>
              <a:buFont typeface="Arial Narrow"/>
              <a:buNone/>
            </a:pPr>
            <a:endParaRPr sz="2400">
              <a:solidFill>
                <a:srgbClr val="0432FF"/>
              </a:solidFill>
            </a:endParaRPr>
          </a:p>
          <a:p>
            <a:pPr marL="0" lvl="0" indent="0" algn="l" rtl="0">
              <a:lnSpc>
                <a:spcPct val="90000"/>
              </a:lnSpc>
              <a:spcBef>
                <a:spcPts val="0"/>
              </a:spcBef>
              <a:spcAft>
                <a:spcPts val="0"/>
              </a:spcAft>
              <a:buClr>
                <a:srgbClr val="C00000"/>
              </a:buClr>
              <a:buSzPct val="93333"/>
              <a:buFont typeface="Arial Narrow"/>
              <a:buNone/>
            </a:pPr>
            <a:endParaRPr/>
          </a:p>
        </p:txBody>
      </p:sp>
      <p:sp>
        <p:nvSpPr>
          <p:cNvPr id="109" name="Google Shape;109;g1637f8442ee_1_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1219700" y="869900"/>
            <a:ext cx="10374900" cy="59004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sz="2800">
                <a:solidFill>
                  <a:srgbClr val="942092"/>
                </a:solidFill>
                <a:latin typeface="Arial Narrow"/>
                <a:ea typeface="Arial Narrow"/>
                <a:cs typeface="Arial Narrow"/>
                <a:sym typeface="Arial Narrow"/>
              </a:rPr>
              <a:t>CURRENT</a:t>
            </a:r>
            <a:r>
              <a:rPr lang="en-US" sz="2800">
                <a:solidFill>
                  <a:srgbClr val="7030A0"/>
                </a:solidFill>
                <a:latin typeface="Arial Narrow"/>
                <a:ea typeface="Arial Narrow"/>
                <a:cs typeface="Arial Narrow"/>
                <a:sym typeface="Arial Narrow"/>
              </a:rPr>
              <a:t> </a:t>
            </a:r>
            <a:r>
              <a:rPr lang="en-US" sz="2800">
                <a:solidFill>
                  <a:srgbClr val="942092"/>
                </a:solidFill>
                <a:latin typeface="Arial Narrow"/>
                <a:ea typeface="Arial Narrow"/>
                <a:cs typeface="Arial Narrow"/>
                <a:sym typeface="Arial Narrow"/>
              </a:rPr>
              <a:t>PROBLEM</a:t>
            </a:r>
            <a:endParaRPr sz="1200">
              <a:solidFill>
                <a:schemeClr val="dk1"/>
              </a:solidFill>
              <a:latin typeface="Times New Roman"/>
              <a:ea typeface="Times New Roman"/>
              <a:cs typeface="Times New Roman"/>
              <a:sym typeface="Times New Roman"/>
            </a:endParaRPr>
          </a:p>
          <a:p>
            <a:pPr marL="457200" lvl="0" indent="-387350" algn="l" rtl="0">
              <a:lnSpc>
                <a:spcPct val="150000"/>
              </a:lnSpc>
              <a:spcBef>
                <a:spcPts val="140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Placement cell members spend months planning and organizing a campus placement drive. Manual coordination of these tasks are cumbersome</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Communicating with companies, sharing candidate information, to allocating slots requires a central planning</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The lack of a centralized platform to manage data makes it difficult for them to communicate with companies and provide all the required information</a:t>
            </a:r>
            <a:endParaRPr sz="2500">
              <a:solidFill>
                <a:srgbClr val="0432FF"/>
              </a:solidFill>
              <a:latin typeface="Arial Narrow"/>
              <a:ea typeface="Arial Narrow"/>
              <a:cs typeface="Arial Narrow"/>
              <a:sym typeface="Arial Narrow"/>
            </a:endParaRPr>
          </a:p>
          <a:p>
            <a:pPr marL="457200" lvl="0" indent="-387350" algn="l" rtl="0">
              <a:lnSpc>
                <a:spcPct val="150000"/>
              </a:lnSpc>
              <a:spcBef>
                <a:spcPts val="0"/>
              </a:spcBef>
              <a:spcAft>
                <a:spcPts val="0"/>
              </a:spcAft>
              <a:buClr>
                <a:srgbClr val="0432FF"/>
              </a:buClr>
              <a:buSzPts val="2500"/>
              <a:buFont typeface="Arial Narrow"/>
              <a:buAutoNum type="arabicPeriod"/>
            </a:pPr>
            <a:r>
              <a:rPr lang="en-US" sz="2500">
                <a:solidFill>
                  <a:srgbClr val="0432FF"/>
                </a:solidFill>
                <a:latin typeface="Arial Narrow"/>
                <a:ea typeface="Arial Narrow"/>
                <a:cs typeface="Arial Narrow"/>
                <a:sym typeface="Arial Narrow"/>
              </a:rPr>
              <a:t> Sharing candidate detail from exam cell to department to placement office is a long way</a:t>
            </a:r>
            <a:endParaRPr sz="2500">
              <a:solidFill>
                <a:srgbClr val="0432FF"/>
              </a:solidFill>
              <a:latin typeface="Arial Narrow"/>
              <a:ea typeface="Arial Narrow"/>
              <a:cs typeface="Arial Narrow"/>
              <a:sym typeface="Arial Narrow"/>
            </a:endParaRPr>
          </a:p>
          <a:p>
            <a:pPr marL="457200" lvl="0" indent="0" algn="l" rtl="0">
              <a:lnSpc>
                <a:spcPct val="150000"/>
              </a:lnSpc>
              <a:spcBef>
                <a:spcPts val="1400"/>
              </a:spcBef>
              <a:spcAft>
                <a:spcPts val="1400"/>
              </a:spcAft>
              <a:buNone/>
            </a:pPr>
            <a:endParaRPr sz="1200">
              <a:solidFill>
                <a:schemeClr val="dk1"/>
              </a:solidFill>
              <a:latin typeface="Times New Roman"/>
              <a:ea typeface="Times New Roman"/>
              <a:cs typeface="Times New Roman"/>
              <a:sym typeface="Times New Roman"/>
            </a:endParaRPr>
          </a:p>
        </p:txBody>
      </p:sp>
      <p:sp>
        <p:nvSpPr>
          <p:cNvPr id="115" name="Google Shape;11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637f8442ee_1_14"/>
          <p:cNvSpPr txBox="1"/>
          <p:nvPr/>
        </p:nvSpPr>
        <p:spPr>
          <a:xfrm>
            <a:off x="1219700" y="869900"/>
            <a:ext cx="10374900" cy="54669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sz="2800">
                <a:solidFill>
                  <a:srgbClr val="942092"/>
                </a:solidFill>
                <a:latin typeface="Arial Narrow"/>
                <a:ea typeface="Arial Narrow"/>
                <a:cs typeface="Arial Narrow"/>
                <a:sym typeface="Arial Narrow"/>
              </a:rPr>
              <a:t>THE PROPOSED SYSTEM</a:t>
            </a:r>
            <a:endParaRPr sz="1200">
              <a:solidFill>
                <a:schemeClr val="dk1"/>
              </a:solidFill>
              <a:latin typeface="Times New Roman"/>
              <a:ea typeface="Times New Roman"/>
              <a:cs typeface="Times New Roman"/>
              <a:sym typeface="Times New Roman"/>
            </a:endParaRPr>
          </a:p>
          <a:p>
            <a:pPr marL="457200" lvl="0" indent="-361950" algn="l" rtl="0">
              <a:lnSpc>
                <a:spcPct val="150000"/>
              </a:lnSpc>
              <a:spcBef>
                <a:spcPts val="1400"/>
              </a:spcBef>
              <a:spcAft>
                <a:spcPts val="0"/>
              </a:spcAft>
              <a:buClr>
                <a:srgbClr val="0432FF"/>
              </a:buClr>
              <a:buSzPts val="2100"/>
              <a:buFont typeface="Arial Narrow"/>
              <a:buAutoNum type="arabicPeriod"/>
            </a:pPr>
            <a:r>
              <a:rPr lang="en-US" sz="2100">
                <a:solidFill>
                  <a:srgbClr val="0432FF"/>
                </a:solidFill>
                <a:latin typeface="Arial Narrow"/>
                <a:ea typeface="Arial Narrow"/>
                <a:cs typeface="Arial Narrow"/>
                <a:sym typeface="Arial Narrow"/>
              </a:rPr>
              <a:t>The proposed software is a web application developed to resolve the current issues faced by the Training and Placement Office members</a:t>
            </a:r>
            <a:endParaRPr sz="2100">
              <a:solidFill>
                <a:srgbClr val="0432FF"/>
              </a:solidFill>
              <a:latin typeface="Arial Narrow"/>
              <a:ea typeface="Arial Narrow"/>
              <a:cs typeface="Arial Narrow"/>
              <a:sym typeface="Arial Narrow"/>
            </a:endParaRPr>
          </a:p>
          <a:p>
            <a:pPr marL="457200" lvl="0" indent="-361950" algn="l" rtl="0">
              <a:lnSpc>
                <a:spcPct val="150000"/>
              </a:lnSpc>
              <a:spcBef>
                <a:spcPts val="0"/>
              </a:spcBef>
              <a:spcAft>
                <a:spcPts val="0"/>
              </a:spcAft>
              <a:buClr>
                <a:srgbClr val="0432FF"/>
              </a:buClr>
              <a:buSzPts val="2100"/>
              <a:buFont typeface="Arial Narrow"/>
              <a:buAutoNum type="arabicPeriod"/>
            </a:pPr>
            <a:r>
              <a:rPr lang="en-US" sz="2100">
                <a:solidFill>
                  <a:srgbClr val="0432FF"/>
                </a:solidFill>
                <a:latin typeface="Arial Narrow"/>
                <a:ea typeface="Arial Narrow"/>
                <a:cs typeface="Arial Narrow"/>
                <a:sym typeface="Arial Narrow"/>
              </a:rPr>
              <a:t>Our software system consists of an attractively designed frontend for user interactivity through which the user can pass the required query to obtain the required solution as per their filters applied</a:t>
            </a:r>
            <a:endParaRPr sz="2100">
              <a:solidFill>
                <a:srgbClr val="0432FF"/>
              </a:solidFill>
              <a:latin typeface="Arial Narrow"/>
              <a:ea typeface="Arial Narrow"/>
              <a:cs typeface="Arial Narrow"/>
              <a:sym typeface="Arial Narrow"/>
            </a:endParaRPr>
          </a:p>
          <a:p>
            <a:pPr marL="457200" lvl="0" indent="-361950" algn="l" rtl="0">
              <a:lnSpc>
                <a:spcPct val="150000"/>
              </a:lnSpc>
              <a:spcBef>
                <a:spcPts val="0"/>
              </a:spcBef>
              <a:spcAft>
                <a:spcPts val="0"/>
              </a:spcAft>
              <a:buClr>
                <a:srgbClr val="0432FF"/>
              </a:buClr>
              <a:buSzPts val="2100"/>
              <a:buFont typeface="Arial Narrow"/>
              <a:buAutoNum type="arabicPeriod"/>
            </a:pPr>
            <a:r>
              <a:rPr lang="en-US" sz="2100">
                <a:solidFill>
                  <a:srgbClr val="0432FF"/>
                </a:solidFill>
                <a:latin typeface="Arial Narrow"/>
                <a:ea typeface="Arial Narrow"/>
                <a:cs typeface="Arial Narrow"/>
                <a:sym typeface="Arial Narrow"/>
              </a:rPr>
              <a:t>The backend of this software fetches the data sets in the form of csv files and then store it in a database</a:t>
            </a:r>
            <a:endParaRPr sz="2100">
              <a:solidFill>
                <a:srgbClr val="0432FF"/>
              </a:solidFill>
              <a:latin typeface="Arial Narrow"/>
              <a:ea typeface="Arial Narrow"/>
              <a:cs typeface="Arial Narrow"/>
              <a:sym typeface="Arial Narrow"/>
            </a:endParaRPr>
          </a:p>
          <a:p>
            <a:pPr marL="457200" lvl="0" indent="-361950" algn="l" rtl="0">
              <a:lnSpc>
                <a:spcPct val="150000"/>
              </a:lnSpc>
              <a:spcBef>
                <a:spcPts val="0"/>
              </a:spcBef>
              <a:spcAft>
                <a:spcPts val="0"/>
              </a:spcAft>
              <a:buClr>
                <a:srgbClr val="0432FF"/>
              </a:buClr>
              <a:buSzPts val="2100"/>
              <a:buFont typeface="Arial Narrow"/>
              <a:buAutoNum type="arabicPeriod"/>
            </a:pPr>
            <a:r>
              <a:rPr lang="en-US" sz="2100">
                <a:solidFill>
                  <a:srgbClr val="0432FF"/>
                </a:solidFill>
                <a:latin typeface="Arial Narrow"/>
                <a:ea typeface="Arial Narrow"/>
                <a:cs typeface="Arial Narrow"/>
                <a:sym typeface="Arial Narrow"/>
              </a:rPr>
              <a:t>The required data is extracted as per the filter applied by the user and is computed and displayed on the UI</a:t>
            </a:r>
            <a:endParaRPr sz="2100">
              <a:solidFill>
                <a:srgbClr val="0432FF"/>
              </a:solidFill>
              <a:latin typeface="Arial Narrow"/>
              <a:ea typeface="Arial Narrow"/>
              <a:cs typeface="Arial Narrow"/>
              <a:sym typeface="Arial Narrow"/>
            </a:endParaRPr>
          </a:p>
          <a:p>
            <a:pPr marL="457200" lvl="0" indent="-361950" algn="l" rtl="0">
              <a:lnSpc>
                <a:spcPct val="150000"/>
              </a:lnSpc>
              <a:spcBef>
                <a:spcPts val="0"/>
              </a:spcBef>
              <a:spcAft>
                <a:spcPts val="0"/>
              </a:spcAft>
              <a:buClr>
                <a:srgbClr val="0432FF"/>
              </a:buClr>
              <a:buSzPts val="2100"/>
              <a:buFont typeface="Arial Narrow"/>
              <a:buAutoNum type="arabicPeriod"/>
            </a:pPr>
            <a:r>
              <a:rPr lang="en-US" sz="2100">
                <a:solidFill>
                  <a:srgbClr val="0432FF"/>
                </a:solidFill>
                <a:latin typeface="Arial Narrow"/>
                <a:ea typeface="Arial Narrow"/>
                <a:cs typeface="Arial Narrow"/>
                <a:sym typeface="Arial Narrow"/>
              </a:rPr>
              <a:t>In the proposed software system, there is a feature to send custom mails to target destination</a:t>
            </a:r>
            <a:endParaRPr sz="3400">
              <a:solidFill>
                <a:srgbClr val="0432FF"/>
              </a:solidFill>
              <a:latin typeface="Arial Narrow"/>
              <a:ea typeface="Arial Narrow"/>
              <a:cs typeface="Arial Narrow"/>
              <a:sym typeface="Arial Narrow"/>
            </a:endParaRPr>
          </a:p>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21" name="Google Shape;121;g1637f8442ee_1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6cd117d62a_0_14"/>
          <p:cNvSpPr txBox="1"/>
          <p:nvPr/>
        </p:nvSpPr>
        <p:spPr>
          <a:xfrm>
            <a:off x="1219700" y="869900"/>
            <a:ext cx="10374900" cy="18882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sz="2800">
                <a:solidFill>
                  <a:srgbClr val="942092"/>
                </a:solidFill>
                <a:latin typeface="Arial Narrow"/>
                <a:ea typeface="Arial Narrow"/>
                <a:cs typeface="Arial Narrow"/>
                <a:sym typeface="Arial Narrow"/>
              </a:rPr>
              <a:t>USE CASE</a:t>
            </a:r>
            <a:endParaRPr sz="1200">
              <a:solidFill>
                <a:schemeClr val="dk1"/>
              </a:solidFill>
              <a:latin typeface="Times New Roman"/>
              <a:ea typeface="Times New Roman"/>
              <a:cs typeface="Times New Roman"/>
              <a:sym typeface="Times New Roman"/>
            </a:endParaRPr>
          </a:p>
          <a:p>
            <a:pPr marL="457200" lvl="0" indent="0" algn="l" rtl="0">
              <a:lnSpc>
                <a:spcPct val="150000"/>
              </a:lnSpc>
              <a:spcBef>
                <a:spcPts val="1400"/>
              </a:spcBef>
              <a:spcAft>
                <a:spcPts val="0"/>
              </a:spcAft>
              <a:buNone/>
            </a:pPr>
            <a:endParaRPr sz="3400">
              <a:solidFill>
                <a:srgbClr val="0432FF"/>
              </a:solidFill>
              <a:latin typeface="Arial Narrow"/>
              <a:ea typeface="Arial Narrow"/>
              <a:cs typeface="Arial Narrow"/>
              <a:sym typeface="Arial Narrow"/>
            </a:endParaRPr>
          </a:p>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27" name="Google Shape;127;g16cd117d62a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28" name="Google Shape;128;g16cd117d62a_0_14"/>
          <p:cNvPicPr preferRelativeResize="0"/>
          <p:nvPr/>
        </p:nvPicPr>
        <p:blipFill>
          <a:blip r:embed="rId3">
            <a:alphaModFix/>
          </a:blip>
          <a:stretch>
            <a:fillRect/>
          </a:stretch>
        </p:blipFill>
        <p:spPr>
          <a:xfrm>
            <a:off x="2139325" y="1486900"/>
            <a:ext cx="8982176" cy="5234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64e202f626_0_5"/>
          <p:cNvSpPr txBox="1"/>
          <p:nvPr/>
        </p:nvSpPr>
        <p:spPr>
          <a:xfrm>
            <a:off x="1219700" y="869900"/>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34" name="Google Shape;134;g164e202f626_0_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35" name="Google Shape;135;g164e202f626_0_5"/>
          <p:cNvPicPr preferRelativeResize="0"/>
          <p:nvPr/>
        </p:nvPicPr>
        <p:blipFill>
          <a:blip r:embed="rId3">
            <a:alphaModFix/>
          </a:blip>
          <a:stretch>
            <a:fillRect/>
          </a:stretch>
        </p:blipFill>
        <p:spPr>
          <a:xfrm>
            <a:off x="1775200" y="1790375"/>
            <a:ext cx="9405699" cy="4413576"/>
          </a:xfrm>
          <a:prstGeom prst="rect">
            <a:avLst/>
          </a:prstGeom>
          <a:noFill/>
          <a:ln>
            <a:noFill/>
          </a:ln>
        </p:spPr>
      </p:pic>
      <p:sp>
        <p:nvSpPr>
          <p:cNvPr id="136" name="Google Shape;136;g164e202f626_0_5"/>
          <p:cNvSpPr txBox="1"/>
          <p:nvPr/>
        </p:nvSpPr>
        <p:spPr>
          <a:xfrm>
            <a:off x="1775200" y="267525"/>
            <a:ext cx="6493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HOME PAGE</a:t>
            </a:r>
            <a:endParaRPr sz="2500" dirty="0">
              <a:solidFill>
                <a:srgbClr val="942092"/>
              </a:solidFill>
              <a:latin typeface="Arial Narrow"/>
              <a:ea typeface="Arial Narrow"/>
              <a:cs typeface="Arial Narrow"/>
              <a:sym typeface="Arial Narrow"/>
            </a:endParaRPr>
          </a:p>
        </p:txBody>
      </p:sp>
      <p:pic>
        <p:nvPicPr>
          <p:cNvPr id="137" name="Google Shape;137;g164e202f626_0_5"/>
          <p:cNvPicPr preferRelativeResize="0"/>
          <p:nvPr/>
        </p:nvPicPr>
        <p:blipFill>
          <a:blip r:embed="rId4">
            <a:alphaModFix/>
          </a:blip>
          <a:stretch>
            <a:fillRect/>
          </a:stretch>
        </p:blipFill>
        <p:spPr>
          <a:xfrm>
            <a:off x="1775200" y="1729675"/>
            <a:ext cx="9664925" cy="430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64e202f626_0_0"/>
          <p:cNvSpPr txBox="1"/>
          <p:nvPr/>
        </p:nvSpPr>
        <p:spPr>
          <a:xfrm>
            <a:off x="1219700" y="869900"/>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43" name="Google Shape;143;g164e202f626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44" name="Google Shape;144;g164e202f626_0_0"/>
          <p:cNvPicPr preferRelativeResize="0"/>
          <p:nvPr/>
        </p:nvPicPr>
        <p:blipFill>
          <a:blip r:embed="rId3">
            <a:alphaModFix/>
          </a:blip>
          <a:stretch>
            <a:fillRect/>
          </a:stretch>
        </p:blipFill>
        <p:spPr>
          <a:xfrm>
            <a:off x="1835875" y="1835875"/>
            <a:ext cx="9279427" cy="4368075"/>
          </a:xfrm>
          <a:prstGeom prst="rect">
            <a:avLst/>
          </a:prstGeom>
          <a:noFill/>
          <a:ln>
            <a:noFill/>
          </a:ln>
        </p:spPr>
      </p:pic>
      <p:sp>
        <p:nvSpPr>
          <p:cNvPr id="145" name="Google Shape;145;g164e202f626_0_0"/>
          <p:cNvSpPr txBox="1"/>
          <p:nvPr/>
        </p:nvSpPr>
        <p:spPr>
          <a:xfrm>
            <a:off x="1716132" y="283651"/>
            <a:ext cx="9399170" cy="13387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FILTERS PAGE</a:t>
            </a:r>
          </a:p>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This Page is for submitting the eligibility filters based on which the eligible students have to be displayed.</a:t>
            </a:r>
            <a:endParaRPr sz="2500" dirty="0">
              <a:solidFill>
                <a:srgbClr val="942092"/>
              </a:solidFill>
              <a:latin typeface="Arial Narrow"/>
              <a:ea typeface="Arial Narrow"/>
              <a:cs typeface="Arial Narrow"/>
              <a:sym typeface="Arial Narrow"/>
            </a:endParaRPr>
          </a:p>
        </p:txBody>
      </p:sp>
      <p:pic>
        <p:nvPicPr>
          <p:cNvPr id="146" name="Google Shape;146;g164e202f626_0_0"/>
          <p:cNvPicPr preferRelativeResize="0"/>
          <p:nvPr/>
        </p:nvPicPr>
        <p:blipFill>
          <a:blip r:embed="rId4">
            <a:alphaModFix/>
          </a:blip>
          <a:stretch>
            <a:fillRect/>
          </a:stretch>
        </p:blipFill>
        <p:spPr>
          <a:xfrm>
            <a:off x="1817100" y="1714500"/>
            <a:ext cx="9536702" cy="4489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64e202f626_0_10"/>
          <p:cNvSpPr txBox="1"/>
          <p:nvPr/>
        </p:nvSpPr>
        <p:spPr>
          <a:xfrm>
            <a:off x="1219700" y="869900"/>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a:solidFill>
                <a:schemeClr val="dk1"/>
              </a:solidFill>
              <a:latin typeface="Times New Roman"/>
              <a:ea typeface="Times New Roman"/>
              <a:cs typeface="Times New Roman"/>
              <a:sym typeface="Times New Roman"/>
            </a:endParaRPr>
          </a:p>
        </p:txBody>
      </p:sp>
      <p:sp>
        <p:nvSpPr>
          <p:cNvPr id="152" name="Google Shape;152;g164e202f626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53" name="Google Shape;153;g164e202f626_0_10"/>
          <p:cNvPicPr preferRelativeResize="0"/>
          <p:nvPr/>
        </p:nvPicPr>
        <p:blipFill>
          <a:blip r:embed="rId3">
            <a:alphaModFix/>
          </a:blip>
          <a:stretch>
            <a:fillRect/>
          </a:stretch>
        </p:blipFill>
        <p:spPr>
          <a:xfrm>
            <a:off x="1790375" y="1790375"/>
            <a:ext cx="9326251" cy="4413576"/>
          </a:xfrm>
          <a:prstGeom prst="rect">
            <a:avLst/>
          </a:prstGeom>
          <a:noFill/>
          <a:ln>
            <a:noFill/>
          </a:ln>
        </p:spPr>
      </p:pic>
      <p:sp>
        <p:nvSpPr>
          <p:cNvPr id="154" name="Google Shape;154;g164e202f626_0_10"/>
          <p:cNvSpPr txBox="1"/>
          <p:nvPr/>
        </p:nvSpPr>
        <p:spPr>
          <a:xfrm>
            <a:off x="1790374" y="304636"/>
            <a:ext cx="9563425"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ELIGIBILITY LIST PAGE</a:t>
            </a:r>
          </a:p>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This Page shows us the list of eligible students that are being filtered based on the filters submitted.</a:t>
            </a:r>
          </a:p>
          <a:p>
            <a:pPr marL="0" lvl="0" indent="0" algn="l" rtl="0">
              <a:spcBef>
                <a:spcPts val="0"/>
              </a:spcBef>
              <a:spcAft>
                <a:spcPts val="0"/>
              </a:spcAft>
              <a:buNone/>
            </a:pPr>
            <a:endParaRPr sz="2500" dirty="0">
              <a:solidFill>
                <a:srgbClr val="942092"/>
              </a:solidFill>
              <a:latin typeface="Arial Narrow"/>
              <a:ea typeface="Arial Narrow"/>
              <a:cs typeface="Arial Narrow"/>
              <a:sym typeface="Arial Narrow"/>
            </a:endParaRPr>
          </a:p>
        </p:txBody>
      </p:sp>
      <p:pic>
        <p:nvPicPr>
          <p:cNvPr id="155" name="Google Shape;155;g164e202f626_0_10"/>
          <p:cNvPicPr preferRelativeResize="0"/>
          <p:nvPr/>
        </p:nvPicPr>
        <p:blipFill>
          <a:blip r:embed="rId4">
            <a:alphaModFix/>
          </a:blip>
          <a:stretch>
            <a:fillRect/>
          </a:stretch>
        </p:blipFill>
        <p:spPr>
          <a:xfrm>
            <a:off x="1714500" y="1790375"/>
            <a:ext cx="9498024" cy="4413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64e202f626_0_15"/>
          <p:cNvSpPr txBox="1"/>
          <p:nvPr/>
        </p:nvSpPr>
        <p:spPr>
          <a:xfrm>
            <a:off x="1219700" y="379371"/>
            <a:ext cx="10374900" cy="2769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1400"/>
              </a:spcAft>
              <a:buNone/>
            </a:pPr>
            <a:endParaRPr sz="1200" dirty="0">
              <a:solidFill>
                <a:schemeClr val="dk1"/>
              </a:solidFill>
              <a:latin typeface="Times New Roman"/>
              <a:ea typeface="Times New Roman"/>
              <a:cs typeface="Times New Roman"/>
              <a:sym typeface="Times New Roman"/>
            </a:endParaRPr>
          </a:p>
        </p:txBody>
      </p:sp>
      <p:sp>
        <p:nvSpPr>
          <p:cNvPr id="161" name="Google Shape;161;g164e202f626_0_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62" name="Google Shape;162;g164e202f626_0_15"/>
          <p:cNvPicPr preferRelativeResize="0"/>
          <p:nvPr/>
        </p:nvPicPr>
        <p:blipFill>
          <a:blip r:embed="rId3">
            <a:alphaModFix/>
          </a:blip>
          <a:stretch>
            <a:fillRect/>
          </a:stretch>
        </p:blipFill>
        <p:spPr>
          <a:xfrm>
            <a:off x="1775200" y="1805525"/>
            <a:ext cx="9341427" cy="4398425"/>
          </a:xfrm>
          <a:prstGeom prst="rect">
            <a:avLst/>
          </a:prstGeom>
          <a:noFill/>
          <a:ln>
            <a:noFill/>
          </a:ln>
        </p:spPr>
      </p:pic>
      <p:sp>
        <p:nvSpPr>
          <p:cNvPr id="163" name="Google Shape;163;g164e202f626_0_15"/>
          <p:cNvSpPr txBox="1"/>
          <p:nvPr/>
        </p:nvSpPr>
        <p:spPr>
          <a:xfrm>
            <a:off x="1775200" y="189578"/>
            <a:ext cx="9578599" cy="13387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FILE UPLOAD PAGE</a:t>
            </a:r>
          </a:p>
          <a:p>
            <a:pPr marL="0" lvl="0" indent="0" algn="l" rtl="0">
              <a:spcBef>
                <a:spcPts val="0"/>
              </a:spcBef>
              <a:spcAft>
                <a:spcPts val="0"/>
              </a:spcAft>
              <a:buNone/>
            </a:pPr>
            <a:r>
              <a:rPr lang="en-US" sz="2500" dirty="0">
                <a:solidFill>
                  <a:srgbClr val="942092"/>
                </a:solidFill>
                <a:latin typeface="Arial Narrow"/>
                <a:ea typeface="Arial Narrow"/>
                <a:cs typeface="Arial Narrow"/>
                <a:sym typeface="Arial Narrow"/>
              </a:rPr>
              <a:t>This Page is for uploading the updated files where we need to update the details of the students with their current backlogs and Percentages.</a:t>
            </a:r>
            <a:endParaRPr sz="2500" dirty="0">
              <a:solidFill>
                <a:srgbClr val="942092"/>
              </a:solidFill>
              <a:latin typeface="Arial Narrow"/>
              <a:ea typeface="Arial Narrow"/>
              <a:cs typeface="Arial Narrow"/>
              <a:sym typeface="Arial Narrow"/>
            </a:endParaRPr>
          </a:p>
        </p:txBody>
      </p:sp>
      <p:pic>
        <p:nvPicPr>
          <p:cNvPr id="164" name="Google Shape;164;g164e202f626_0_15"/>
          <p:cNvPicPr preferRelativeResize="0"/>
          <p:nvPr/>
        </p:nvPicPr>
        <p:blipFill>
          <a:blip r:embed="rId4">
            <a:alphaModFix/>
          </a:blip>
          <a:stretch>
            <a:fillRect/>
          </a:stretch>
        </p:blipFill>
        <p:spPr>
          <a:xfrm>
            <a:off x="1775200" y="1805525"/>
            <a:ext cx="9639302" cy="44607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600</Words>
  <Application>Microsoft Office PowerPoint</Application>
  <PresentationFormat>Widescreen</PresentationFormat>
  <Paragraphs>96</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 Narrow</vt:lpstr>
      <vt:lpstr>Arial</vt:lpstr>
      <vt:lpstr>Times New Roman</vt:lpstr>
      <vt:lpstr>Calibri</vt:lpstr>
      <vt:lpstr>Office Theme</vt:lpstr>
      <vt:lpstr>Title:         TRAINING AND PLACEMENT OFFICE SOFTWARE                Team Members:     Sudheer Kumar Seera(19NU1A05A1)                                Ch. Bhargav(19NU1A0519)                                P. Chandra Kiran(19NU1A0588)                                Gayathri Suresh(19NU1A0527)         Vyjayanthi Jenna(19NU1A0537)  Department:     CSE</vt:lpstr>
      <vt:lpstr>  PROJECT AIM   To develop a mobile cum web application to track student count based on eligibility criteria To upload/update student data based on latest exam results To send custom mails to the companies inviting them to conduct drives To send custom mails to eligible students notifying about the drive To maintain a separate database to store the shortlisted candidates data specific to the company  To check if the placed candidate can appear for further drives according to company criteria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TRAINING AND PLACEMENT OFFICE SOFTWARE                Team Members:     Sudheer Kumar Seera(19NU1A05A1)                                Ch. Bhargav(19NU1A0519)                                P. Chandra Kiran(19NU1A0588)                                Gayathri Suresh(19NU1A0527)          Vyjayanthi Jenna(19NU1A0537)  Department:     CSE</dc:title>
  <dc:creator>murugadoss doss</dc:creator>
  <cp:lastModifiedBy>VENKATA RAMANA SEERA</cp:lastModifiedBy>
  <cp:revision>4</cp:revision>
  <dcterms:created xsi:type="dcterms:W3CDTF">2021-07-18T16:48:11Z</dcterms:created>
  <dcterms:modified xsi:type="dcterms:W3CDTF">2022-10-18T09:44:36Z</dcterms:modified>
</cp:coreProperties>
</file>